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Ubuntu"/>
      <p:regular r:id="rId43"/>
      <p:bold r:id="rId44"/>
      <p:italic r:id="rId45"/>
      <p:boldItalic r:id="rId46"/>
    </p:embeddedFont>
    <p:embeddedFont>
      <p:font typeface="Ubuntu Light"/>
      <p:regular r:id="rId47"/>
      <p:bold r:id="rId48"/>
      <p:italic r:id="rId49"/>
      <p:boldItalic r:id="rId50"/>
    </p:embeddedFont>
    <p:embeddedFont>
      <p:font typeface="Ubuntu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E27806-8158-47CE-8513-470FAFCF2B91}">
  <a:tblStyle styleId="{F7E27806-8158-47CE-8513-470FAFCF2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Ubuntu-bold.fntdata"/><Relationship Id="rId43" Type="http://schemas.openxmlformats.org/officeDocument/2006/relationships/font" Target="fonts/Ubuntu-regular.fntdata"/><Relationship Id="rId46" Type="http://schemas.openxmlformats.org/officeDocument/2006/relationships/font" Target="fonts/Ubuntu-boldItalic.fntdata"/><Relationship Id="rId45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UbuntuLight-bold.fntdata"/><Relationship Id="rId47" Type="http://schemas.openxmlformats.org/officeDocument/2006/relationships/font" Target="fonts/UbuntuLight-regular.fntdata"/><Relationship Id="rId49" Type="http://schemas.openxmlformats.org/officeDocument/2006/relationships/font" Target="fonts/Ubuntu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Medium-regular.fntdata"/><Relationship Id="rId50" Type="http://schemas.openxmlformats.org/officeDocument/2006/relationships/font" Target="fonts/UbuntuLight-boldItalic.fntdata"/><Relationship Id="rId53" Type="http://schemas.openxmlformats.org/officeDocument/2006/relationships/font" Target="fonts/UbuntuMedium-italic.fntdata"/><Relationship Id="rId52" Type="http://schemas.openxmlformats.org/officeDocument/2006/relationships/font" Target="fonts/Ubuntu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Ubuntu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a570fb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a570fb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a570fb8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a570fb8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6961cd0df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6961cd0df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7a570fb8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7a570fb8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5fb7e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b5fb7e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6961cd0df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6961cd0df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639160c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639160c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6961cd0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6961cd0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6961cd0d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6961cd0d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961cd0df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6961cd0df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6961cd0d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6961cd0d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a570fb8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a570fb8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6961cd0df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6961cd0df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961cd0df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961cd0df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961cd0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961cd0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7bad296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7bad296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7bad2967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7bad2967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b5fb7ea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b5fb7ea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39160c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639160c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b5fb7ea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b5fb7ea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6961cd0d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6961cd0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6961cd0df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6961cd0df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a570fb8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a570fb8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7bad2967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7bad2967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7bad29676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7bad29676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7bad2967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7bad2967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6961cd0df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6961cd0df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6961cd0d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6961cd0d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6961cd0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6961cd0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6961cd0df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6961cd0df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961cd0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961cd0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61cd0df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961cd0df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39160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639160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a570fb8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a570fb8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7a570fb8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7a570fb8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a570fb8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a570fb8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#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9AEE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5" Type="http://schemas.openxmlformats.org/officeDocument/2006/relationships/image" Target="../media/image24.png"/><Relationship Id="rId6" Type="http://schemas.openxmlformats.org/officeDocument/2006/relationships/image" Target="../media/image55.png"/><Relationship Id="rId7" Type="http://schemas.openxmlformats.org/officeDocument/2006/relationships/image" Target="../media/image42.png"/><Relationship Id="rId8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hyperlink" Target="https://github.com/charlieromano/TimeSeri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mn.gob.ar/noticias/tiempo-y-clima-resumen-2019-0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robjhyndman.com/hyndsight/cyclicts/" TargetMode="External"/><Relationship Id="rId5" Type="http://schemas.openxmlformats.org/officeDocument/2006/relationships/hyperlink" Target="https://www.investopedia.com/ask/answers/081314/whats-most-expensive-stock-all-time.asp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robjhyndman.com/hyndsight/cyclicts/" TargetMode="External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36275" y="2043200"/>
            <a:ext cx="8607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 sz="30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Carrera de Especialización en Inteligencia Artificial</a:t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</a:t>
            </a: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 1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AEE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Series de tiempo y 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Procesos estocásticos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25" y="1477625"/>
            <a:ext cx="3830750" cy="20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083029"/>
            <a:ext cx="55146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Ensamble de funciones de tiempo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Función de tiempo específica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Variable aleatoria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Valor numérico de una función en un tiempo dado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70888" l="0" r="0" t="0"/>
          <a:stretch/>
        </p:blipFill>
        <p:spPr>
          <a:xfrm>
            <a:off x="895425" y="1386166"/>
            <a:ext cx="42378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43637" l="0" r="0" t="30971"/>
          <a:stretch/>
        </p:blipFill>
        <p:spPr>
          <a:xfrm>
            <a:off x="895425" y="2268700"/>
            <a:ext cx="4237800" cy="4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77478"/>
          <a:stretch/>
        </p:blipFill>
        <p:spPr>
          <a:xfrm>
            <a:off x="895425" y="3904874"/>
            <a:ext cx="4237800" cy="4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18263" l="0" r="0" t="56345"/>
          <a:stretch/>
        </p:blipFill>
        <p:spPr>
          <a:xfrm>
            <a:off x="895425" y="3105150"/>
            <a:ext cx="4237800" cy="4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Procesos estocásticos</a:t>
            </a:r>
            <a:endParaRPr b="1">
              <a:solidFill>
                <a:srgbClr val="1691C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Procesos estocásticos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6000" y="1205650"/>
            <a:ext cx="38829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series de tiempo forman parte de lo que se conoce como procesos estocásticos.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 como las variables aleatorias mapean los posibles resultados de un experimento aleatorio a un número (real), los procesos estocásticos mapean los resultados de un experimento aleatorio  a un conjunto de funciones en el tiempo.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17307" t="0"/>
          <a:stretch/>
        </p:blipFill>
        <p:spPr>
          <a:xfrm>
            <a:off x="4150700" y="1053675"/>
            <a:ext cx="4681601" cy="3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0" y="4793425"/>
            <a:ext cx="88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highlight>
                  <a:srgbClr val="F6F6F6"/>
                </a:highlight>
              </a:rPr>
              <a:t>Ref.: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 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Random Signals: Detection, Estimation and Data Analysis, </a:t>
            </a:r>
            <a:r>
              <a:rPr i="1" lang="es" sz="900">
                <a:solidFill>
                  <a:schemeClr val="dk1"/>
                </a:solidFill>
                <a:highlight>
                  <a:srgbClr val="F6F6F6"/>
                </a:highlight>
              </a:rPr>
              <a:t>Shanmugan, Breipohl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 de modelado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Hallar modelos para las series de tiempo no es algo trivial. En general el proceso consiste de 3 pasos: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Especificación (o identificación) del modelo: se seleccionan algunos modelos que podrían ser apropiados para modelar la serie que estamos estudiando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Ajuste del modelo: dado un modelo propuesto, se busca estimar los mejores parámetros de ese modelo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Diagnóstico del modelo: analizar mediante diversos tests la bondad o calidad del modelo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curso nos vamos a encargar de presentar distintos modelos y estudiar cómo ejecutar cada uno de estos pasos.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Box and Jenkins plantean tres etapas de </a:t>
            </a:r>
            <a:r>
              <a:rPr b="1" lang="es"/>
              <a:t>modelado:</a:t>
            </a:r>
            <a:endParaRPr b="1"/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Especificaciones</a:t>
            </a:r>
            <a:r>
              <a:rPr lang="es"/>
              <a:t> 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Gráficos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Estadísticas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Contexto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Ajuste</a:t>
            </a:r>
            <a:endParaRPr b="1"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Parámetros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Valores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Diagnóstico</a:t>
            </a:r>
            <a:r>
              <a:rPr lang="es"/>
              <a:t> 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Testing</a:t>
            </a:r>
            <a:endParaRPr/>
          </a:p>
        </p:txBody>
      </p:sp>
      <p:cxnSp>
        <p:nvCxnSpPr>
          <p:cNvPr id="177" name="Google Shape;177;p27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995375" y="3536150"/>
            <a:ext cx="38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“everything should be made as simple as possible but no simpler”</a:t>
            </a:r>
            <a:endParaRPr i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Ruido blanco (white noise)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Caminante aleatorio (Random walk)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Coseno aleatorio (Random Cosine wave)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blanco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7373"/>
          <a:stretch/>
        </p:blipFill>
        <p:spPr>
          <a:xfrm>
            <a:off x="4710925" y="1106800"/>
            <a:ext cx="3789250" cy="2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67109" l="3992" r="72002" t="29446"/>
          <a:stretch/>
        </p:blipFill>
        <p:spPr>
          <a:xfrm>
            <a:off x="381000" y="2378075"/>
            <a:ext cx="3750374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381000" y="1176950"/>
            <a:ext cx="4823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El proceso de </a:t>
            </a:r>
            <a:r>
              <a:rPr b="1" lang="es" sz="1500">
                <a:solidFill>
                  <a:schemeClr val="dk2"/>
                </a:solidFill>
              </a:rPr>
              <a:t>ruido blanco</a:t>
            </a:r>
            <a:r>
              <a:rPr lang="es" sz="1500">
                <a:solidFill>
                  <a:schemeClr val="dk2"/>
                </a:solidFill>
              </a:rPr>
              <a:t> se define como una secuencia de variables aleatorias independientes e idénticamente distribuidas (i.i.d.)       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\{e_t\}" id="199" name="Google Shape;199;p30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750" y="1787225"/>
            <a:ext cx="408032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0"/>
          <p:cNvGrpSpPr/>
          <p:nvPr/>
        </p:nvGrpSpPr>
        <p:grpSpPr>
          <a:xfrm>
            <a:off x="311700" y="3594325"/>
            <a:ext cx="7850001" cy="1500099"/>
            <a:chOff x="311700" y="3594325"/>
            <a:chExt cx="7850001" cy="1500099"/>
          </a:xfrm>
        </p:grpSpPr>
        <p:pic>
          <p:nvPicPr>
            <p:cNvPr id="201" name="Google Shape;2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4400" y="3594325"/>
              <a:ext cx="2957300" cy="150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0"/>
            <p:cNvPicPr preferRelativeResize="0"/>
            <p:nvPr/>
          </p:nvPicPr>
          <p:blipFill rotWithShape="1">
            <a:blip r:embed="rId7">
              <a:alphaModFix/>
            </a:blip>
            <a:srcRect b="0" l="0" r="31342" t="0"/>
            <a:stretch/>
          </p:blipFill>
          <p:spPr>
            <a:xfrm>
              <a:off x="311700" y="3716600"/>
              <a:ext cx="4607049" cy="1255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25" y="2936425"/>
            <a:ext cx="3765507" cy="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09" name="Google Shape;209;p3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2470375"/>
            <a:ext cx="3431974" cy="25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0" l="0" r="18099" t="0"/>
          <a:stretch/>
        </p:blipFill>
        <p:spPr>
          <a:xfrm>
            <a:off x="371000" y="1181787"/>
            <a:ext cx="3431974" cy="15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275" y="2470375"/>
            <a:ext cx="3410966" cy="25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400" y="1116446"/>
            <a:ext cx="4076901" cy="1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Caminata aleatoria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62310" l="3992" r="72002" t="29308"/>
          <a:stretch/>
        </p:blipFill>
        <p:spPr>
          <a:xfrm>
            <a:off x="311700" y="3556250"/>
            <a:ext cx="3600648" cy="120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748" y="1170125"/>
            <a:ext cx="4926853" cy="369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750" y="1170137"/>
            <a:ext cx="4926850" cy="369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311700" y="4665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https://github.com/charlieromano/TimeSeries/blob/main/Scripts/randomWalk.py</a:t>
            </a:r>
            <a:endParaRPr sz="900"/>
          </a:p>
        </p:txBody>
      </p:sp>
      <p:sp>
        <p:nvSpPr>
          <p:cNvPr id="224" name="Google Shape;224;p32"/>
          <p:cNvSpPr txBox="1"/>
          <p:nvPr/>
        </p:nvSpPr>
        <p:spPr>
          <a:xfrm>
            <a:off x="374075" y="1170125"/>
            <a:ext cx="3960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2"/>
                </a:solidFill>
              </a:rPr>
              <a:t>Sean                 una secuencia de v.a. i.i.d., de media nula y varianza     . Se construye la serie de tiempo como: </a:t>
            </a:r>
            <a:endParaRPr sz="1300"/>
          </a:p>
        </p:txBody>
      </p:sp>
      <p:pic>
        <p:nvPicPr>
          <p:cNvPr descr="e_1, e_2, \ldots " id="225" name="Google Shape;225;p32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752" y="1311325"/>
            <a:ext cx="881400" cy="18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e^2" id="226" name="Google Shape;226;p32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1325" y="1579913"/>
            <a:ext cx="20687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_1 &amp; = e_1\\&#10;Y_2 &amp; = e_1+ e_2\\&#10;&amp;\vdots\\&#10;Y_t &amp; = e_1 + e_2 + \ldots + e_t&#10;\end{align}\Rightarrow Y_t = Y_{t-1} + e_t" id="227" name="Google Shape;227;p32" title="MathEquation,#5959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800" y="2313776"/>
            <a:ext cx="3066600" cy="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Cronograma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824525" y="1119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{F7E27806-8158-47CE-8513-470FAFCF2B91}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Introducción, nociones básicas de modelado, algunos ejemplos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Tendencia determinística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, m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odelos estacionarios AR, MA, ARMA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Identificación y estimación de los modelos, 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presentación de TP, aplicaciones LSTM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Caso de estudio, tendencia estocástica, estacionalidad, modelos SARIMA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Predicciones, tratamiento de intervenciones y outliers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Aplicaciones. Análisis espectral. Markov*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Heteroscedasticidad. Frameworks.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8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Presentaciones trabajo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 final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Coseno aleatorio</a:t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311700" y="4665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https://github.com/charlieromano/TimeSeries/blob/main/Scripts/random_cosine.py</a:t>
            </a:r>
            <a:endParaRPr sz="900"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52727" t="21315"/>
          <a:stretch/>
        </p:blipFill>
        <p:spPr>
          <a:xfrm>
            <a:off x="387900" y="3237500"/>
            <a:ext cx="3419201" cy="1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592" y="1137375"/>
            <a:ext cx="4771309" cy="35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353300" y="1137375"/>
            <a:ext cx="42186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Podemos definir un proceso aleatorio como</a:t>
            </a:r>
            <a:br>
              <a:rPr lang="es" sz="1500">
                <a:solidFill>
                  <a:schemeClr val="dk2"/>
                </a:solidFill>
              </a:rPr>
            </a:br>
            <a:br>
              <a:rPr lang="es" sz="1500">
                <a:solidFill>
                  <a:schemeClr val="dk2"/>
                </a:solidFill>
              </a:rPr>
            </a:br>
            <a:r>
              <a:rPr lang="es" sz="1500">
                <a:solidFill>
                  <a:schemeClr val="dk2"/>
                </a:solidFill>
              </a:rPr>
              <a:t>donde </a:t>
            </a:r>
            <a:r>
              <a:rPr lang="es" sz="15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𝚽</a:t>
            </a:r>
            <a:r>
              <a:rPr lang="es" sz="1500">
                <a:solidFill>
                  <a:schemeClr val="dk2"/>
                </a:solidFill>
              </a:rPr>
              <a:t> se elige una única vez de una distribución uniforme en (0,1). Observar que una vez definido el valor de 𝚽, Yt es un coseno período 12. </a:t>
            </a:r>
            <a:endParaRPr sz="1100"/>
          </a:p>
        </p:txBody>
      </p:sp>
      <p:pic>
        <p:nvPicPr>
          <p:cNvPr descr="Y_t = \cos\left[2\pi \left(\frac{t}{12} + \Phi\right)\right], \quad t = 0,\pm1,\pm2,\ldots" id="237" name="Google Shape;237;p33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38" y="1517084"/>
            <a:ext cx="34925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9AEE5"/>
                </a:solidFill>
              </a:rPr>
              <a:t>¿preguntas?</a:t>
            </a:r>
            <a:endParaRPr>
              <a:solidFill>
                <a:srgbClr val="49AEE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Momentos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Algunos momentos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53" name="Google Shape;253;p3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421900" y="1207575"/>
            <a:ext cx="835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serie de tiempo       , puede entonces modelarse a través de la secuencia de variables                                          que definen un proceso estocástico.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Gran parte de la información de la distribución de estos procesos está contenida  en los momentos de dicha distribución: medias, varianzas y covarianzas. A diferencia de las variables aleatorias, estos momentos deberán definirse como función del tiempo.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Y(t)" id="256" name="Google Shape;256;p36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10" y="1358025"/>
            <a:ext cx="400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(t), t=t_k, t_{k+1}, \ldots , t_{k+n}\}" id="257" name="Google Shape;257;p36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276" y="1612025"/>
            <a:ext cx="2540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469050" y="2975300"/>
            <a:ext cx="827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Media</a:t>
            </a:r>
            <a:r>
              <a:rPr lang="es" sz="1800">
                <a:solidFill>
                  <a:schemeClr val="dk2"/>
                </a:solidFill>
              </a:rPr>
              <a:t> (o esperanza):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Función de autocovarianza</a:t>
            </a:r>
            <a:r>
              <a:rPr lang="es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Función de autocorrelación</a:t>
            </a:r>
            <a:r>
              <a:rPr lang="es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mu_t = \mathbb{E}[Y_t]" id="259" name="Google Shape;259;p36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500" y="3079150"/>
            <a:ext cx="93640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{t}, Y_{s}) = \mathbb{E}\left[(Y_t - \mu_t)(Y_s - \mu_s)\right]" id="260" name="Google Shape;260;p36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021" y="3512421"/>
            <a:ext cx="39076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{t}, Y_{s}) = \frac{Cov(Y_t, Y_s)}{\sqrt{var(Y_t)var(Y_s)}}" id="261" name="Google Shape;261;p36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825" y="3864338"/>
            <a:ext cx="3203604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momentos (caso multivariado)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Análogamente, si se tiene una serie de tiempo multivariada, donde                       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definimos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Media</a:t>
            </a:r>
            <a:r>
              <a:rPr lang="es"/>
              <a:t> (o esperanza):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Matriz de cross-covarianza</a:t>
            </a:r>
            <a:r>
              <a:rPr lang="es"/>
              <a:t>:                                    , donde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Matriz de cross-correlación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Y_t = [Y_t^{(1)}, \ldots, Y_t^{(l)}]" id="268" name="Google Shape;268;p37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25" y="1258025"/>
            <a:ext cx="144113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symbol{\mu_t} = [\mu^{(1)}_t, \ldots, \mu_t^{(l)}] = [\mathbb{E}[Y_t^{(1)}],\ldots,\mathbb{E}[Y_t^{(l)}]]" id="269" name="Google Shape;269;p37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825" y="2189900"/>
            <a:ext cx="307878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\left[\begin{matrix}C_{t,s}^{(1,1)} &amp; \ldots &amp; C_{t,s}^{(1,l)}\\ \vdots &amp; \ddots &amp; \vdots \\&#10;C_{t,s}^{(l,1)}&amp;\cdots &amp;C_{t,s}^{(l,l)} \end{matrix}\right]" id="270" name="Google Shape;270;p37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850" y="2655550"/>
            <a:ext cx="2220766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^{(i,j)} = Cov(Y_t^{(i)}, Y_s^{(j)}) = \mathbb{E}[(Y_t^{(i)} - \mu_t^{(i)})(Y_s^{(j)} - \mu_s^{(j)})]" id="271" name="Google Shape;271;p37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688" y="3671550"/>
            <a:ext cx="356491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\left[\begin{matrix}R_{t,s}^{(1,1)} &amp; \ldots &amp; R_{t,s}^{(1,l)}\\ \vdots &amp; \ddots &amp; \vdots \\&#10;R_{t,s}^{(l,1)}&amp;\cdots &amp;R_{t,s}^{(l,l)} \end{matrix}\right]" id="272" name="Google Shape;272;p37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813" y="4007050"/>
            <a:ext cx="222685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blanco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</a:t>
            </a:r>
            <a:r>
              <a:rPr b="1" lang="es"/>
              <a:t>ruido blanco</a:t>
            </a:r>
            <a:r>
              <a:rPr lang="es"/>
              <a:t> se define como una secuencia de variables aleatorias independientes e idénticamente distribuidas (i.i.d.)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Algunas propiedades:</a:t>
            </a:r>
            <a:endParaRPr/>
          </a:p>
        </p:txBody>
      </p:sp>
      <p:pic>
        <p:nvPicPr>
          <p:cNvPr descr="\{e_t\}" id="279" name="Google Shape;279;p38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75" y="1600200"/>
            <a:ext cx="40803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\mathbb{P}(e_{t_1}\le x_1, \ldots, e_{t_n}\le x_n) = \prod_{i=1}^n\mathbb{P}(t_{t_i}\le x_i) = \mathbb{P}(e_{t_1-k}\le x_1, \ldots, e_{t_n-k}\le x_n) " id="280" name="Google Shape;280;p38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516375"/>
            <a:ext cx="7707586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\mu_t = \mu \quad \text{ y } \quad var(e_t) = \sigma_e^2\quad \forall t" id="281" name="Google Shape;281;p38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026290"/>
            <a:ext cx="303283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C_{t,s} = \sigma_e^2\boldsymbol{1}\{t=s\}" id="282" name="Google Shape;282;p38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3510825"/>
            <a:ext cx="1978054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9009" y="2978275"/>
            <a:ext cx="2285966" cy="17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Caminante aleatorio (Random Walk)</a:t>
            </a:r>
            <a:endParaRPr/>
          </a:p>
        </p:txBody>
      </p:sp>
      <p:pic>
        <p:nvPicPr>
          <p:cNvPr descr="e_1, e_2, \ldots " id="289" name="Google Shape;289;p39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150" y="1288475"/>
            <a:ext cx="110168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Sean                   una secuencia de v.a. i.i.d., de media nula y varianza     . Se construye la serie de tiempo como: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s"/>
            </a:br>
            <a:br>
              <a:rPr lang="es"/>
            </a:br>
            <a:r>
              <a:rPr lang="es"/>
              <a:t>Podemos calcular distintos momentos para Yt: </a:t>
            </a:r>
            <a:endParaRPr baseline="-25000" sz="2000"/>
          </a:p>
        </p:txBody>
      </p:sp>
      <p:pic>
        <p:nvPicPr>
          <p:cNvPr descr="\sigma_e^2" id="291" name="Google Shape;291;p39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5350" y="1288475"/>
            <a:ext cx="20687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_1 &amp; = e_1\\&#10;Y_2 &amp; = e_1+ e_2\\&#10;&amp;\vdots\\&#10;Y_t &amp; = e_1 + e_2 + \ldots + e_t&#10;\end{align}\Rightarrow Y_t = Y_{t-1} + e_t" id="292" name="Google Shape;292;p39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8450" y="1856107"/>
            <a:ext cx="368709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= \mathbb{E}[Y_t] = \mathbb{E}[e_1 +\ldots+e_t] = 0\quad \forall t" id="293" name="Google Shape;293;p39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738" y="3480950"/>
            <a:ext cx="326571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t^2 = var(Y_t) = var(e_1 +\ldots+e_t) = t \sigma_e^2 \quad \forall t" id="294" name="Google Shape;294;p39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750" y="3837475"/>
            <a:ext cx="3762962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6972425" y="3352575"/>
            <a:ext cx="20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691C1"/>
                </a:solidFill>
              </a:rPr>
              <a:t>¿Qué podemos concluir?</a:t>
            </a:r>
            <a:endParaRPr b="1" sz="1800">
              <a:solidFill>
                <a:srgbClr val="1691C1"/>
              </a:solidFill>
            </a:endParaRPr>
          </a:p>
        </p:txBody>
      </p:sp>
      <p:pic>
        <p:nvPicPr>
          <p:cNvPr descr="C_{t,s} = Cov(Y_t, Y_s) = t\sigma_e^2\quad (1 \leq t \leq  s)" id="296" name="Google Shape;296;p39" title="MathEquation,#5959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750" y="4223308"/>
            <a:ext cx="32253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\sqrt{\frac{t}{s}}" id="297" name="Google Shape;297;p39" title="MathEquation,#5959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6750" y="4532925"/>
            <a:ext cx="920936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5400" y="1804160"/>
            <a:ext cx="2046901" cy="153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Coseno aleatorio (Random Cosine Wave)</a:t>
            </a:r>
            <a:endParaRPr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definir un proceso aleatorio como</a:t>
            </a:r>
            <a:br>
              <a:rPr lang="es"/>
            </a:br>
            <a:br>
              <a:rPr lang="es"/>
            </a:br>
            <a:r>
              <a:rPr lang="es"/>
              <a:t>donde </a:t>
            </a: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𝚽</a:t>
            </a:r>
            <a:r>
              <a:rPr lang="es"/>
              <a:t> se elige una única vez de una distribución uniforme en (0,1).  Observar que una vez definido el valor de </a:t>
            </a:r>
            <a:r>
              <a:rPr lang="es"/>
              <a:t>𝚽, Yt es un coseno período 12.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Vemos que se corresponde con un proceso estacionario</a:t>
            </a:r>
            <a:endParaRPr/>
          </a:p>
        </p:txBody>
      </p:sp>
      <p:pic>
        <p:nvPicPr>
          <p:cNvPr descr="Y_t = \cos\left[2\pi \left(\frac{t}{12} + \Phi\right)\right], \quad t = 0,\pm1,\pm2,\ldots" id="305" name="Google Shape;305;p40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38" y="1593284"/>
            <a:ext cx="3492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[Y_t] = \mathbb{E}\left\{\cos\left[2\pi\left(\frac{t}{12}+\Phi\right)\right] \right\}= \frac{1}{2\pi}\left[\sin\left(2\pi\frac{t}{12}+2\pi\right) - \sin\left(2\pi\frac{t}{12}\right)\right] = 0" id="306" name="Google Shape;306;p40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38" y="2571760"/>
            <a:ext cx="5731282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\mathbb{E}\left\{\cos\left[2\pi\left(\frac{t}{12}+\Phi\right)\right] \cos\left[2\pi\left(\frac{2}{12}+\Phi\right)\right] \right\}=\frac{1}{2}\cos\left[2\pi\left(\frac{|t-s|}{12}\right)\right]" id="307" name="Google Shape;307;p40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2" y="3075700"/>
            <a:ext cx="574260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8334" y="2420725"/>
            <a:ext cx="2186867" cy="16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vs. Estacionalidad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Estacionariedad</a:t>
            </a:r>
            <a:r>
              <a:rPr lang="es"/>
              <a:t> es una propiedad de algunas series de tiempo que tiene que ver con </a:t>
            </a:r>
            <a:r>
              <a:rPr b="1" lang="es"/>
              <a:t>invarianza</a:t>
            </a:r>
            <a:r>
              <a:rPr lang="es"/>
              <a:t> a lo largo del tiempo. Invarianza no significa que sea constante.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Estacionalidad</a:t>
            </a:r>
            <a:r>
              <a:rPr lang="es"/>
              <a:t> se refiere a ciclos o períodos que se pueden observar en una serie de tiempo, por ejemplo las </a:t>
            </a:r>
            <a:r>
              <a:rPr b="1" lang="es"/>
              <a:t>estaciones</a:t>
            </a:r>
            <a:r>
              <a:rPr lang="es"/>
              <a:t> del año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Bibliografía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75" y="1174750"/>
            <a:ext cx="2416450" cy="36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179263"/>
            <a:ext cx="2416454" cy="362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725" y="1170125"/>
            <a:ext cx="3050874" cy="177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3069" y="3022488"/>
            <a:ext cx="1246186" cy="17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</a:t>
            </a:r>
            <a:endParaRPr/>
          </a:p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311700" y="1152475"/>
            <a:ext cx="8520600" cy="3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suposición que suele hacerse a la hora de modelar series de tiempo es la estacionariedad.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dice que un proceso es </a:t>
            </a:r>
            <a:r>
              <a:rPr b="1" lang="es"/>
              <a:t>estacionario</a:t>
            </a:r>
            <a:r>
              <a:rPr lang="es"/>
              <a:t> (</a:t>
            </a:r>
            <a:r>
              <a:rPr i="1" lang="es"/>
              <a:t>stationary</a:t>
            </a:r>
            <a:r>
              <a:rPr lang="es"/>
              <a:t>) si la distribución del proceso no cambia a lo largo del tiempo. Matemáticamente, quiere decir que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Una conclusión que se desprende de esta definición es que su los procesos son estacionarios, su media es constante en el tiempo y las funciones de autocorrelación y autocovarianza dependen sólo de la diferencia de tiempos: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mu_t = \mu_s = \mu\quad \forall t,s" id="326" name="Google Shape;326;p43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463" y="3932325"/>
            <a:ext cx="18990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Cov(Y_{t+\delta}, Y_{s+\delta}) = C_{s-t}, \quad\forall \ s, t, \delta" id="327" name="Google Shape;327;p43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213" y="4282450"/>
            <a:ext cx="47255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t, Y_s) = Corr(Y_{t+\delta}, Y_{s+\delta}) = R_{s-t}, \quad\forall \ s, t, \delta" id="328" name="Google Shape;328;p43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949" y="4632575"/>
            <a:ext cx="48380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Y_{t_1},\ldots, Y_{t_n}} = f_{Y_{t_{1+\delta}},\ldots, Y_{t_{n+\delta}}},\quad \forall t_1,\ldots t_n, \forall \delta" id="329" name="Google Shape;329;p43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4463" y="2571750"/>
            <a:ext cx="3595076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débil</a:t>
            </a:r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311700" y="1152475"/>
            <a:ext cx="85206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muchos casos, si bien no se cumple el supuesto de estacionariedad, vale lo que se conoce como estacionariedad débil.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dice que un proceso es </a:t>
            </a:r>
            <a:r>
              <a:rPr b="1" lang="es"/>
              <a:t>débilmente estacionario (DE)</a:t>
            </a:r>
            <a:r>
              <a:rPr lang="es"/>
              <a:t> si sólo se cumple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 decir que sólo se pide que sean estacionarios los momentos hasta de segundo orden.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general cuando hablemos de series de tiempo estacionarias nos estaremos refiriendo a este tipo de estacionariedad.</a:t>
            </a:r>
            <a:endParaRPr/>
          </a:p>
        </p:txBody>
      </p:sp>
      <p:pic>
        <p:nvPicPr>
          <p:cNvPr descr="\mu_t = \mu_s = \mu\quad \forall t,s" id="336" name="Google Shape;336;p44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063" y="2388425"/>
            <a:ext cx="18990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Cov(Y_{t+\delta}, Y_{s+\delta}) = C_{s-t}, \quad\forall \ s, t, \delta" id="337" name="Google Shape;337;p44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13" y="2738550"/>
            <a:ext cx="47255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t, Y_s) = Corr(Y_{t+\delta}, Y_{s+\delta}) = R_{s-t}, \quad\forall \ s, t, \delta" id="338" name="Google Shape;338;p44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549" y="3088675"/>
            <a:ext cx="4838096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 de momentos</a:t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Dadas N muestras de una serie de tiempo DE                   , entonces podemos estimar los momentos como: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\mu}  = \frac{1}{N}\sum_{i=1}^N y_i" id="345" name="Google Shape;345;p45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650" y="2277838"/>
            <a:ext cx="161269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_1, \ldots, y_N\}" id="346" name="Google Shape;346;p45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50" y="1246375"/>
            <a:ext cx="11351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C}_k = \frac{1}{N} \sum_{n=k+1}^N(y_n - \hat{\mu}) (y_{n-k} - \hat{\mu})" id="347" name="Google Shape;347;p45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2888" y="2882125"/>
            <a:ext cx="385822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R}_k = \frac{\hat{C}_k}{\hat{C}_0}" id="348" name="Google Shape;348;p45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363" y="3436300"/>
            <a:ext cx="889278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vs. Estacionalidad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Estacionalidad </a:t>
            </a:r>
            <a:r>
              <a:rPr lang="es"/>
              <a:t>lo vamos a ver en las próximas clases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¿Qué cubrimos en esta clase?</a:t>
            </a:r>
            <a:endParaRPr/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Qué es una serie de tiempo, para qué sirve estudiarlas y cómo podemos modelarlas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Momentos útiles para analizar series de tiempo: media, varianza, autocovarianza y autocorrelación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Algunos modelos: ruido blanco, caminante aleatorio, coseno aleatorio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Estacionariedad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Algunas técnicas de preprocesamiento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Actividad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Generar una serie de tiempo con valores aleatorios y graficarla.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Graficar una serie de tiempo de los ejemplos del repositorio: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Redactar un informe describiendo tres series de tiempo distintas (máx. 3 páginas)</a:t>
            </a:r>
            <a:endParaRPr/>
          </a:p>
        </p:txBody>
      </p:sp>
      <p:cxnSp>
        <p:nvCxnSpPr>
          <p:cNvPr id="372" name="Google Shape;372;p49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Acerca del curso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</a:t>
            </a:r>
            <a:r>
              <a:rPr lang="es"/>
              <a:t>odelos clásicos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Práctica matemática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Análisis usando Python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con redes neuronales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en temas de interés del alumnado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Repo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Repo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99" name="Google Shape;99;p18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157" y="445016"/>
            <a:ext cx="10181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5" y="1199350"/>
            <a:ext cx="557806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50700" y="1380850"/>
            <a:ext cx="2476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Datasets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Docs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Pics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Scripts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README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992250" y="604600"/>
            <a:ext cx="48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https://github.com/charlieromano/TimeSeries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¿Qué es una serie de tiempo?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775000" y="1181975"/>
            <a:ext cx="82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Un registro de un fenómeno que varía en el tiempo de forma irregular es una serie de tiempo.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8" name="Google Shape;11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187" y="3032000"/>
            <a:ext cx="3408424" cy="20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209" y="3082050"/>
            <a:ext cx="3658906" cy="1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4870"/>
          <a:stretch/>
        </p:blipFill>
        <p:spPr>
          <a:xfrm>
            <a:off x="717650" y="1540300"/>
            <a:ext cx="3781502" cy="1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7149"/>
          <a:stretch/>
        </p:blipFill>
        <p:spPr>
          <a:xfrm>
            <a:off x="4709675" y="1540300"/>
            <a:ext cx="3874450" cy="1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</a:t>
            </a:r>
            <a:r>
              <a:rPr lang="es"/>
              <a:t>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11700" y="2298900"/>
            <a:ext cx="8526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Descripción</a:t>
            </a:r>
            <a:r>
              <a:rPr lang="es" sz="1800">
                <a:solidFill>
                  <a:schemeClr val="dk2"/>
                </a:solidFill>
              </a:rPr>
              <a:t>: se desea resumir  las características de una serie de tiempo.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Modelado</a:t>
            </a:r>
            <a:r>
              <a:rPr lang="es" sz="1800">
                <a:solidFill>
                  <a:schemeClr val="dk2"/>
                </a:solidFill>
              </a:rPr>
              <a:t>: se busca identificar un modelo aproximado del problema. Es necesario identificar un modelo correcto, así como los parámetros asociados al mismo.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Predicción</a:t>
            </a:r>
            <a:r>
              <a:rPr lang="es" sz="1800">
                <a:solidFill>
                  <a:schemeClr val="dk2"/>
                </a:solidFill>
              </a:rPr>
              <a:t>: el objetivo es conocer, o predecir, el comportamiento futuro del sistema.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Extracción de señales</a:t>
            </a:r>
            <a:r>
              <a:rPr lang="es" sz="1800">
                <a:solidFill>
                  <a:schemeClr val="dk2"/>
                </a:solidFill>
              </a:rPr>
              <a:t>: de todo el modelo, se busca extraer ciertas señales que resultan de interés para el problema en cuestión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Cómo clasificar</a:t>
            </a: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Continuas o discretas</a:t>
            </a:r>
            <a:r>
              <a:rPr lang="es"/>
              <a:t>: En general se consideran series de tiempo discretas, ya que los datos suelen medirse en intervalos de tiempo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s"/>
              <a:t>Univariadas o </a:t>
            </a:r>
            <a:r>
              <a:rPr b="1" lang="es"/>
              <a:t>multivariadas</a:t>
            </a:r>
            <a:r>
              <a:rPr lang="es"/>
              <a:t>: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Estacionarias</a:t>
            </a:r>
            <a:r>
              <a:rPr lang="es"/>
              <a:t> o </a:t>
            </a:r>
            <a:r>
              <a:rPr b="1" lang="es"/>
              <a:t>no estacionarias</a:t>
            </a:r>
            <a:r>
              <a:rPr lang="es"/>
              <a:t>: cuando la serie de tiempo estudiada proviene de realizaciones de un proceso estocástico con una estructura invariante en el tiempo se lo llama estacionario. 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Gaussianas</a:t>
            </a:r>
            <a:r>
              <a:rPr lang="es"/>
              <a:t> o no gaussianas: Si la serie de tiempo sigue una distribución Gaussiana o no,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Lineales</a:t>
            </a:r>
            <a:r>
              <a:rPr lang="es"/>
              <a:t> o no lineales: se dice que una serie de tiempos es lineal si puede modelarse como la salida de un sistema lineal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Observaciones faltantes y outliers</a:t>
            </a:r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